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48E5"/>
    <a:srgbClr val="C971E5"/>
    <a:srgbClr val="6CE7EA"/>
    <a:srgbClr val="EB86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0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DE23A-1448-4C4B-A9E5-E5E7F39F99DC}" type="datetimeFigureOut">
              <a:rPr lang="cs-CZ" smtClean="0"/>
              <a:t>30.11.2023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6752F-A0CA-4AA7-BD57-88A27177CC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1024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DE23A-1448-4C4B-A9E5-E5E7F39F99DC}" type="datetimeFigureOut">
              <a:rPr lang="cs-CZ" smtClean="0"/>
              <a:t>30.11.2023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6752F-A0CA-4AA7-BD57-88A27177CC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3203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DE23A-1448-4C4B-A9E5-E5E7F39F99DC}" type="datetimeFigureOut">
              <a:rPr lang="cs-CZ" smtClean="0"/>
              <a:t>30.11.2023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6752F-A0CA-4AA7-BD57-88A27177CC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6804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DE23A-1448-4C4B-A9E5-E5E7F39F99DC}" type="datetimeFigureOut">
              <a:rPr lang="cs-CZ" smtClean="0"/>
              <a:t>30.11.2023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6752F-A0CA-4AA7-BD57-88A27177CC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1325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DE23A-1448-4C4B-A9E5-E5E7F39F99DC}" type="datetimeFigureOut">
              <a:rPr lang="cs-CZ" smtClean="0"/>
              <a:t>30.11.2023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6752F-A0CA-4AA7-BD57-88A27177CC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2112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DE23A-1448-4C4B-A9E5-E5E7F39F99DC}" type="datetimeFigureOut">
              <a:rPr lang="cs-CZ" smtClean="0"/>
              <a:t>30.11.2023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6752F-A0CA-4AA7-BD57-88A27177CC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685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DE23A-1448-4C4B-A9E5-E5E7F39F99DC}" type="datetimeFigureOut">
              <a:rPr lang="cs-CZ" smtClean="0"/>
              <a:t>30.11.2023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6752F-A0CA-4AA7-BD57-88A27177CC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8838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DE23A-1448-4C4B-A9E5-E5E7F39F99DC}" type="datetimeFigureOut">
              <a:rPr lang="cs-CZ" smtClean="0"/>
              <a:t>30.11.2023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6752F-A0CA-4AA7-BD57-88A27177CC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8325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DE23A-1448-4C4B-A9E5-E5E7F39F99DC}" type="datetimeFigureOut">
              <a:rPr lang="cs-CZ" smtClean="0"/>
              <a:t>30.11.2023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6752F-A0CA-4AA7-BD57-88A27177CC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2169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DE23A-1448-4C4B-A9E5-E5E7F39F99DC}" type="datetimeFigureOut">
              <a:rPr lang="cs-CZ" smtClean="0"/>
              <a:t>30.11.2023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6752F-A0CA-4AA7-BD57-88A27177CC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6658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DE23A-1448-4C4B-A9E5-E5E7F39F99DC}" type="datetimeFigureOut">
              <a:rPr lang="cs-CZ" smtClean="0"/>
              <a:t>30.11.2023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6752F-A0CA-4AA7-BD57-88A27177CC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8718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8DE23A-1448-4C4B-A9E5-E5E7F39F99DC}" type="datetimeFigureOut">
              <a:rPr lang="cs-CZ" smtClean="0"/>
              <a:t>30.11.2023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6752F-A0CA-4AA7-BD57-88A27177CC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2321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5.wdp"/><Relationship Id="rId3" Type="http://schemas.microsoft.com/office/2007/relationships/hdphoto" Target="../media/hdphoto2.wdp"/><Relationship Id="rId7" Type="http://schemas.openxmlformats.org/officeDocument/2006/relationships/image" Target="../media/image10.jpg"/><Relationship Id="rId12" Type="http://schemas.openxmlformats.org/officeDocument/2006/relationships/image" Target="../media/image13.png"/><Relationship Id="rId17" Type="http://schemas.openxmlformats.org/officeDocument/2006/relationships/image" Target="../media/image16.png"/><Relationship Id="rId2" Type="http://schemas.openxmlformats.org/officeDocument/2006/relationships/image" Target="../media/image6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microsoft.com/office/2007/relationships/hdphoto" Target="../media/hdphoto4.wdp"/><Relationship Id="rId5" Type="http://schemas.openxmlformats.org/officeDocument/2006/relationships/image" Target="../media/image8.jpeg"/><Relationship Id="rId15" Type="http://schemas.microsoft.com/office/2007/relationships/hdphoto" Target="../media/hdphoto6.wdp"/><Relationship Id="rId10" Type="http://schemas.openxmlformats.org/officeDocument/2006/relationships/image" Target="../media/image12.png"/><Relationship Id="rId4" Type="http://schemas.openxmlformats.org/officeDocument/2006/relationships/image" Target="../media/image7.jpeg"/><Relationship Id="rId9" Type="http://schemas.microsoft.com/office/2007/relationships/hdphoto" Target="../media/hdphoto3.wdp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jpeg"/><Relationship Id="rId18" Type="http://schemas.openxmlformats.org/officeDocument/2006/relationships/image" Target="../media/image44.jpeg"/><Relationship Id="rId26" Type="http://schemas.openxmlformats.org/officeDocument/2006/relationships/image" Target="../media/image51.png"/><Relationship Id="rId3" Type="http://schemas.openxmlformats.org/officeDocument/2006/relationships/image" Target="../media/image30.jpeg"/><Relationship Id="rId21" Type="http://schemas.openxmlformats.org/officeDocument/2006/relationships/image" Target="../media/image47.png"/><Relationship Id="rId7" Type="http://schemas.openxmlformats.org/officeDocument/2006/relationships/image" Target="../media/image34.jpeg"/><Relationship Id="rId12" Type="http://schemas.openxmlformats.org/officeDocument/2006/relationships/image" Target="../media/image38.jpeg"/><Relationship Id="rId17" Type="http://schemas.openxmlformats.org/officeDocument/2006/relationships/image" Target="../media/image43.jpeg"/><Relationship Id="rId25" Type="http://schemas.openxmlformats.org/officeDocument/2006/relationships/image" Target="../media/image50.png"/><Relationship Id="rId2" Type="http://schemas.openxmlformats.org/officeDocument/2006/relationships/image" Target="../media/image29.jpeg"/><Relationship Id="rId16" Type="http://schemas.openxmlformats.org/officeDocument/2006/relationships/image" Target="../media/image42.jpe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11" Type="http://schemas.openxmlformats.org/officeDocument/2006/relationships/image" Target="../media/image37.jpeg"/><Relationship Id="rId24" Type="http://schemas.microsoft.com/office/2007/relationships/hdphoto" Target="../media/hdphoto8.wdp"/><Relationship Id="rId5" Type="http://schemas.openxmlformats.org/officeDocument/2006/relationships/image" Target="../media/image32.jpeg"/><Relationship Id="rId15" Type="http://schemas.openxmlformats.org/officeDocument/2006/relationships/image" Target="../media/image41.jpeg"/><Relationship Id="rId23" Type="http://schemas.openxmlformats.org/officeDocument/2006/relationships/image" Target="../media/image49.png"/><Relationship Id="rId10" Type="http://schemas.microsoft.com/office/2007/relationships/hdphoto" Target="../media/hdphoto7.wdp"/><Relationship Id="rId19" Type="http://schemas.openxmlformats.org/officeDocument/2006/relationships/image" Target="../media/image45.jpeg"/><Relationship Id="rId4" Type="http://schemas.openxmlformats.org/officeDocument/2006/relationships/image" Target="../media/image31.jpeg"/><Relationship Id="rId9" Type="http://schemas.openxmlformats.org/officeDocument/2006/relationships/image" Target="../media/image36.png"/><Relationship Id="rId14" Type="http://schemas.openxmlformats.org/officeDocument/2006/relationships/image" Target="../media/image40.jpeg"/><Relationship Id="rId22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14089"/>
          <a:stretch/>
        </p:blipFill>
        <p:spPr>
          <a:xfrm>
            <a:off x="0" y="-54000"/>
            <a:ext cx="12192000" cy="691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7200" b="1" dirty="0" smtClean="0">
                <a:ln w="0"/>
                <a:solidFill>
                  <a:srgbClr val="7030A0"/>
                </a:solidFill>
              </a:rPr>
              <a:t>Duhový svět</a:t>
            </a:r>
            <a:endParaRPr lang="cs-CZ" sz="7200" b="1" dirty="0">
              <a:ln w="0"/>
              <a:solidFill>
                <a:srgbClr val="7030A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087408"/>
          </a:xfrm>
        </p:spPr>
        <p:txBody>
          <a:bodyPr>
            <a:normAutofit fontScale="92500" lnSpcReduction="20000"/>
          </a:bodyPr>
          <a:lstStyle/>
          <a:p>
            <a:pPr algn="ctr">
              <a:spcBef>
                <a:spcPts val="0"/>
              </a:spcBef>
            </a:pPr>
            <a:r>
              <a:rPr lang="cs-CZ" b="1" i="1" dirty="0" smtClean="0"/>
              <a:t>Mateřská škola Chomutov, součást Prokopova 3389</a:t>
            </a:r>
          </a:p>
          <a:p>
            <a:pPr algn="ctr">
              <a:spcBef>
                <a:spcPts val="0"/>
              </a:spcBef>
            </a:pPr>
            <a:r>
              <a:rPr lang="cs-CZ" b="1" i="1" dirty="0" smtClean="0"/>
              <a:t>Prokopova 3389, 430 01 </a:t>
            </a:r>
            <a:r>
              <a:rPr lang="cs-CZ" b="1" i="1" dirty="0" smtClean="0"/>
              <a:t>Chomutov</a:t>
            </a:r>
          </a:p>
          <a:p>
            <a:pPr algn="ctr">
              <a:spcBef>
                <a:spcPts val="0"/>
              </a:spcBef>
            </a:pPr>
            <a:endParaRPr lang="cs-CZ" b="1" i="1" dirty="0"/>
          </a:p>
          <a:p>
            <a:pPr algn="ctr">
              <a:spcBef>
                <a:spcPts val="0"/>
              </a:spcBef>
            </a:pPr>
            <a:r>
              <a:rPr lang="cs-CZ" sz="2200" i="1" u="sng" dirty="0" smtClean="0"/>
              <a:t>Zpracovala</a:t>
            </a:r>
            <a:r>
              <a:rPr lang="cs-CZ" sz="2200" i="1" dirty="0" smtClean="0"/>
              <a:t>: zástupkyně ředitelky Bc. Blanka Tilcerová</a:t>
            </a:r>
            <a:endParaRPr lang="cs-CZ" sz="2200" i="1" dirty="0"/>
          </a:p>
        </p:txBody>
      </p:sp>
    </p:spTree>
    <p:extLst>
      <p:ext uri="{BB962C8B-B14F-4D97-AF65-F5344CB8AC3E}">
        <p14:creationId xmlns:p14="http://schemas.microsoft.com/office/powerpoint/2010/main" val="226280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361" y="283143"/>
            <a:ext cx="189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638" y="283143"/>
            <a:ext cx="2520000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530" y="4109419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4304" y="283143"/>
            <a:ext cx="1897560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5829" y="283143"/>
            <a:ext cx="189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684195" y="3022333"/>
            <a:ext cx="10515600" cy="88552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200" b="1" i="1" dirty="0" smtClean="0">
                <a:solidFill>
                  <a:schemeClr val="accent5">
                    <a:lumMod val="75000"/>
                  </a:schemeClr>
                </a:solidFill>
              </a:rPr>
              <a:t>…</a:t>
            </a:r>
            <a:r>
              <a:rPr lang="cs-CZ" sz="3200" b="1" i="1" dirty="0" err="1" smtClean="0">
                <a:solidFill>
                  <a:schemeClr val="accent5">
                    <a:lumMod val="75000"/>
                  </a:schemeClr>
                </a:solidFill>
              </a:rPr>
              <a:t>Picaroon</a:t>
            </a:r>
            <a:r>
              <a:rPr lang="cs-CZ" sz="3200" b="1" i="1" dirty="0" smtClean="0">
                <a:solidFill>
                  <a:schemeClr val="accent5">
                    <a:lumMod val="75000"/>
                  </a:schemeClr>
                </a:solidFill>
              </a:rPr>
              <a:t> v MŠ, sázení, ateliér, v zubní ordinaci, bruslení, lyžování, …</a:t>
            </a:r>
            <a:endParaRPr lang="cs-CZ" sz="32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09795" y="283143"/>
            <a:ext cx="1890000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6864" y="3590981"/>
            <a:ext cx="2430000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18329" y="3618000"/>
            <a:ext cx="2430000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4327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123" y="606391"/>
            <a:ext cx="7200000" cy="5400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i="1" dirty="0" smtClean="0">
                <a:solidFill>
                  <a:srgbClr val="FFFF00"/>
                </a:solidFill>
              </a:rPr>
              <a:t>Mini taneční - prodloužená</a:t>
            </a:r>
            <a:endParaRPr lang="cs-CZ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4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8276" y="2507056"/>
            <a:ext cx="2700000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000" y="2507056"/>
            <a:ext cx="2700000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507056"/>
            <a:ext cx="2700000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3538200" y="365125"/>
            <a:ext cx="7815600" cy="1325563"/>
          </a:xfrm>
        </p:spPr>
        <p:txBody>
          <a:bodyPr>
            <a:normAutofit/>
          </a:bodyPr>
          <a:lstStyle/>
          <a:p>
            <a:pPr algn="r"/>
            <a:r>
              <a:rPr lang="cs-CZ" sz="3800" b="1" i="1" dirty="0" smtClean="0">
                <a:solidFill>
                  <a:schemeClr val="accent5">
                    <a:lumMod val="75000"/>
                  </a:schemeClr>
                </a:solidFill>
              </a:rPr>
              <a:t>Krásné Vánoce a šťastný nový rok 2024</a:t>
            </a:r>
            <a:endParaRPr lang="cs-CZ" sz="3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5611" y="1496680"/>
            <a:ext cx="1383912" cy="719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3251" y="1496680"/>
            <a:ext cx="1383912" cy="719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0891" y="1505175"/>
            <a:ext cx="1383912" cy="719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8531" y="1496680"/>
            <a:ext cx="1383912" cy="719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1752" y="1485738"/>
            <a:ext cx="1383912" cy="719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6"/>
          <a:srcRect l="14787" r="14593"/>
          <a:stretch/>
        </p:blipFill>
        <p:spPr>
          <a:xfrm rot="5400000">
            <a:off x="1317111" y="457302"/>
            <a:ext cx="1742177" cy="18478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507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cs-CZ" sz="2000" b="1" i="1" dirty="0" smtClean="0"/>
              <a:t>75 dětí (53 běžná třída + 22 třída s upraveným vzdělávacím programem), 16 zaměstnanců</a:t>
            </a:r>
            <a:endParaRPr lang="cs-CZ" sz="2000" b="1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dirty="0"/>
              <a:t>Mateřská škola Chomutov, součást Prokopova 3389 (dále jen MŠ) využívá neoficiálního názvu „Duhový svět“, je součástí právního subjektu Mateřská škola Chomutov, příspěvková organizace.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MŠ je pětitřídní s péčí o děti zdravé a děti se speciálními vzdělávacími potřebami, které navštěvují běžnou třídu nebo třídu zřízenou dle § 16 odst. 9 školského zákona.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Provoz školy: celodenní od 6:00 do 16:00 hodin.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Kapacita školy: 75 míst.</a:t>
            </a:r>
          </a:p>
          <a:p>
            <a:pPr marL="0" indent="0">
              <a:buNone/>
            </a:pPr>
            <a:r>
              <a:rPr lang="cs-CZ" dirty="0"/>
              <a:t>1. třída POMERANČOVÁ – běžná_20 dětí</a:t>
            </a:r>
          </a:p>
          <a:p>
            <a:pPr marL="0" indent="0">
              <a:buNone/>
            </a:pPr>
            <a:r>
              <a:rPr lang="cs-CZ" dirty="0"/>
              <a:t>2. třída MRÁČKOVÁ – dle § 16 odst. 9_10 dětí</a:t>
            </a:r>
          </a:p>
          <a:p>
            <a:pPr marL="0" indent="0">
              <a:buNone/>
            </a:pPr>
            <a:r>
              <a:rPr lang="cs-CZ" dirty="0"/>
              <a:t>3. třída LÍSTEČKOVÁ – běžná_20 dětí</a:t>
            </a:r>
          </a:p>
          <a:p>
            <a:pPr marL="0" indent="0">
              <a:buNone/>
            </a:pPr>
            <a:r>
              <a:rPr lang="cs-CZ" dirty="0"/>
              <a:t>4. třída SLUNÍČKOVÁ – dle § 16 odst. 9_12 dětí</a:t>
            </a:r>
          </a:p>
          <a:p>
            <a:pPr marL="0" indent="0">
              <a:buNone/>
            </a:pPr>
            <a:r>
              <a:rPr lang="cs-CZ" dirty="0"/>
              <a:t>5. třída JABLÍČKOVÁ – běžná_13 dětí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783" y="524392"/>
            <a:ext cx="749873" cy="72548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554" y="3050923"/>
            <a:ext cx="4310246" cy="36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9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669926"/>
            <a:ext cx="749873" cy="72548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        </a:t>
            </a:r>
            <a:r>
              <a:rPr lang="cs-CZ" sz="3200" b="1" i="1" dirty="0" smtClean="0"/>
              <a:t>ŠKOLNÍ VZDĚLNÍ VZDĚLÁVACÍ PROGRAM</a:t>
            </a:r>
            <a:endParaRPr lang="cs-CZ" b="1" i="1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492149"/>
            <a:ext cx="10068317" cy="295200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545817"/>
            <a:ext cx="10116487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17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4" y="317347"/>
            <a:ext cx="2133000" cy="284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5" r="5586" b="16426"/>
          <a:stretch/>
        </p:blipFill>
        <p:spPr>
          <a:xfrm>
            <a:off x="4278754" y="576418"/>
            <a:ext cx="1985329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70"/>
          <a:stretch/>
        </p:blipFill>
        <p:spPr>
          <a:xfrm>
            <a:off x="8551994" y="522048"/>
            <a:ext cx="2989076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83"/>
          <a:stretch/>
        </p:blipFill>
        <p:spPr>
          <a:xfrm>
            <a:off x="4258918" y="3161347"/>
            <a:ext cx="2025000" cy="2959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87"/>
          <a:stretch/>
        </p:blipFill>
        <p:spPr>
          <a:xfrm>
            <a:off x="6283102" y="281347"/>
            <a:ext cx="2014606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74" t="32027" r="25225" b="10739"/>
          <a:stretch/>
        </p:blipFill>
        <p:spPr>
          <a:xfrm>
            <a:off x="8394228" y="3096960"/>
            <a:ext cx="1863995" cy="3024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87" t="4634" b="8953"/>
          <a:stretch/>
        </p:blipFill>
        <p:spPr>
          <a:xfrm>
            <a:off x="6289040" y="3087695"/>
            <a:ext cx="2034087" cy="30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23" b="9916"/>
          <a:stretch/>
        </p:blipFill>
        <p:spPr>
          <a:xfrm>
            <a:off x="2233264" y="3096418"/>
            <a:ext cx="2025968" cy="295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309" b="8316"/>
          <a:stretch/>
        </p:blipFill>
        <p:spPr>
          <a:xfrm>
            <a:off x="2233264" y="281347"/>
            <a:ext cx="1990794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16"/>
          <a:srcRect b="19122"/>
          <a:stretch/>
        </p:blipFill>
        <p:spPr>
          <a:xfrm>
            <a:off x="157605" y="3087695"/>
            <a:ext cx="2078124" cy="298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283474" y="3042048"/>
            <a:ext cx="1680750" cy="298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6359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5353" y="358219"/>
            <a:ext cx="11438641" cy="6052008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400" b="1" i="1" dirty="0" smtClean="0">
                <a:latin typeface="+mj-lt"/>
              </a:rPr>
              <a:t>Rozdělení prostoru třídy dle </a:t>
            </a:r>
            <a:r>
              <a:rPr lang="cs-CZ" sz="2400" b="1" i="1" dirty="0" err="1" smtClean="0">
                <a:latin typeface="+mj-lt"/>
              </a:rPr>
              <a:t>pg</a:t>
            </a:r>
            <a:r>
              <a:rPr lang="cs-CZ" sz="2400" b="1" i="1" dirty="0" smtClean="0">
                <a:latin typeface="+mj-lt"/>
              </a:rPr>
              <a:t>. 16 odstavec 9 			</a:t>
            </a:r>
            <a:r>
              <a:rPr lang="cs-CZ" sz="2400" b="1" i="1" dirty="0" smtClean="0">
                <a:solidFill>
                  <a:srgbClr val="0070C0"/>
                </a:solidFill>
                <a:latin typeface="+mj-lt"/>
              </a:rPr>
              <a:t>2. třída Mráčková</a:t>
            </a:r>
          </a:p>
          <a:p>
            <a:pPr marL="0" indent="0" algn="ctr">
              <a:buNone/>
            </a:pPr>
            <a:endParaRPr lang="cs-CZ" sz="2400" i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76" y="882929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673" y="864223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770" y="882929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673" y="3516198"/>
            <a:ext cx="189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988" y="3516198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358" y="3516198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383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926" y="471340"/>
            <a:ext cx="11425286" cy="6033155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i="1" dirty="0" smtClean="0">
                <a:latin typeface="+mj-lt"/>
              </a:rPr>
              <a:t>          Rozdělení prostoru třídy dle </a:t>
            </a:r>
            <a:r>
              <a:rPr lang="cs-CZ" sz="2000" b="1" i="1" dirty="0" err="1" smtClean="0">
                <a:latin typeface="+mj-lt"/>
              </a:rPr>
              <a:t>pg</a:t>
            </a:r>
            <a:r>
              <a:rPr lang="cs-CZ" sz="2000" b="1" i="1" dirty="0" smtClean="0">
                <a:latin typeface="+mj-lt"/>
              </a:rPr>
              <a:t>. 16 odstavec 9	               		               	           </a:t>
            </a:r>
            <a:r>
              <a:rPr lang="cs-CZ" sz="2000" b="1" i="1" dirty="0" smtClean="0">
                <a:solidFill>
                  <a:srgbClr val="FFC000"/>
                </a:solidFill>
                <a:latin typeface="+mj-lt"/>
              </a:rPr>
              <a:t>4. třída Sluníčková</a:t>
            </a:r>
          </a:p>
          <a:p>
            <a:pPr marL="0" indent="0" algn="ctr">
              <a:buNone/>
            </a:pPr>
            <a:endParaRPr lang="cs-CZ" sz="2000" b="1" i="1" dirty="0">
              <a:solidFill>
                <a:srgbClr val="FFC000"/>
              </a:solidFill>
              <a:latin typeface="+mj-lt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559" y="3663984"/>
            <a:ext cx="3348837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67" y="1043332"/>
            <a:ext cx="3348837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550" y="3679646"/>
            <a:ext cx="3348837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549" y="1043332"/>
            <a:ext cx="3348837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66" y="3663984"/>
            <a:ext cx="3348837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3559" y="1043332"/>
            <a:ext cx="3348837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704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10299" y="298482"/>
            <a:ext cx="5402344" cy="6262574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000" b="1" i="1" dirty="0" smtClean="0">
                <a:solidFill>
                  <a:srgbClr val="0070C0"/>
                </a:solidFill>
                <a:latin typeface="+mj-lt"/>
              </a:rPr>
              <a:t>2. třída Mráčková</a:t>
            </a:r>
          </a:p>
          <a:p>
            <a:pPr marL="0" indent="0" algn="ctr">
              <a:buNone/>
            </a:pPr>
            <a:endParaRPr lang="cs-CZ" sz="2000" b="1" i="1" dirty="0" smtClean="0">
              <a:solidFill>
                <a:srgbClr val="0070C0"/>
              </a:solidFill>
              <a:latin typeface="+mj-lt"/>
            </a:endParaRPr>
          </a:p>
          <a:p>
            <a:pPr marL="0" indent="0" algn="ctr">
              <a:buNone/>
            </a:pPr>
            <a:endParaRPr lang="cs-CZ" sz="2000" b="1" i="1" dirty="0">
              <a:latin typeface="+mj-lt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62773" y="298482"/>
            <a:ext cx="5762134" cy="6262574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1828800" lvl="4" indent="0">
              <a:buNone/>
            </a:pPr>
            <a:r>
              <a:rPr lang="cs-CZ" sz="2000" b="1" i="1" dirty="0" smtClean="0">
                <a:solidFill>
                  <a:srgbClr val="FFC000"/>
                </a:solidFill>
                <a:latin typeface="+mj-lt"/>
              </a:rPr>
              <a:t>4. </a:t>
            </a:r>
            <a:r>
              <a:rPr lang="cs-CZ" sz="2000" b="1" i="1" dirty="0">
                <a:solidFill>
                  <a:srgbClr val="FFC000"/>
                </a:solidFill>
                <a:latin typeface="+mj-lt"/>
              </a:rPr>
              <a:t>třída </a:t>
            </a:r>
            <a:r>
              <a:rPr lang="cs-CZ" sz="2000" b="1" i="1" dirty="0" smtClean="0">
                <a:solidFill>
                  <a:srgbClr val="FFC000"/>
                </a:solidFill>
                <a:latin typeface="+mj-lt"/>
              </a:rPr>
              <a:t>Sluníčková</a:t>
            </a:r>
            <a:endParaRPr lang="cs-CZ" sz="2000" b="1" i="1" dirty="0">
              <a:solidFill>
                <a:srgbClr val="FFC000"/>
              </a:solidFill>
              <a:latin typeface="+mj-lt"/>
            </a:endParaRPr>
          </a:p>
          <a:p>
            <a:pPr marL="1828800" lvl="4" indent="0">
              <a:buNone/>
            </a:pPr>
            <a:endParaRPr lang="cs-CZ" sz="2000" b="1" dirty="0">
              <a:latin typeface="+mj-lt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885" y="5418000"/>
            <a:ext cx="1913622" cy="14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027" y="3577583"/>
            <a:ext cx="1354500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663" y="5418000"/>
            <a:ext cx="1913622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649" y="3577583"/>
            <a:ext cx="13545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441" y="5416684"/>
            <a:ext cx="1913622" cy="14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067" y="3577583"/>
            <a:ext cx="13545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773" y="3577583"/>
            <a:ext cx="1354500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885" y="2137583"/>
            <a:ext cx="1913621" cy="14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906" y="2137583"/>
            <a:ext cx="1913621" cy="14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029" y="2137583"/>
            <a:ext cx="1913621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036" y="497375"/>
            <a:ext cx="1083600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067" y="497375"/>
            <a:ext cx="1083600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756" y="657166"/>
            <a:ext cx="1913621" cy="14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43" y="2542256"/>
            <a:ext cx="1620000" cy="2160000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643" y="2510962"/>
            <a:ext cx="1620000" cy="2160000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263" y="793482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199" y="4837256"/>
            <a:ext cx="2160000" cy="16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7158" y="4702256"/>
            <a:ext cx="162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95649" y="2748637"/>
            <a:ext cx="162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162540" y="4723442"/>
            <a:ext cx="162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Obrázek 31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13610" b="16275"/>
          <a:stretch/>
        </p:blipFill>
        <p:spPr>
          <a:xfrm>
            <a:off x="4426976" y="1348940"/>
            <a:ext cx="1533237" cy="1009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Obrázek 32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-12976" y="1207846"/>
            <a:ext cx="1530229" cy="1012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Obrázek 33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528928" y="7883"/>
            <a:ext cx="1905000" cy="1409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7117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cs-CZ" sz="2400" b="1" i="1" dirty="0" smtClean="0">
                <a:solidFill>
                  <a:schemeClr val="accent6">
                    <a:lumMod val="75000"/>
                  </a:schemeClr>
                </a:solidFill>
              </a:rPr>
              <a:t>3. </a:t>
            </a:r>
            <a:r>
              <a:rPr lang="cs-CZ" sz="2400" b="1" i="1" dirty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cs-CZ" sz="2400" b="1" i="1" dirty="0" smtClean="0">
                <a:solidFill>
                  <a:schemeClr val="accent6">
                    <a:lumMod val="75000"/>
                  </a:schemeClr>
                </a:solidFill>
              </a:rPr>
              <a:t>řída Lístečková </a:t>
            </a:r>
            <a:r>
              <a:rPr lang="cs-CZ" sz="2400" b="1" i="1" dirty="0" smtClean="0"/>
              <a:t>– běžná…na cestě, ve školním roce 2023-2024 homogenní</a:t>
            </a:r>
            <a:endParaRPr lang="cs-CZ" sz="2400" b="1" i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000" y="1825625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800" y="1825625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00" y="4120562"/>
            <a:ext cx="2400000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200" y="4120562"/>
            <a:ext cx="24000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200" y="4120562"/>
            <a:ext cx="24000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52768" y="3985625"/>
            <a:ext cx="2801032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791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7" r="12074" b="18315"/>
          <a:stretch/>
        </p:blipFill>
        <p:spPr>
          <a:xfrm>
            <a:off x="4866700" y="2178000"/>
            <a:ext cx="2213145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6707" y="365759"/>
            <a:ext cx="1890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3273" y="365759"/>
            <a:ext cx="1890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963" y="365759"/>
            <a:ext cx="1890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0753" y="-86627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3584" y="365759"/>
            <a:ext cx="1890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4800" y="3251518"/>
            <a:ext cx="1890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6707" y="3251518"/>
            <a:ext cx="1890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0753" y="4802627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2963" y="3991490"/>
            <a:ext cx="188496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23584" y="3991490"/>
            <a:ext cx="1890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04057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2521</TotalTime>
  <Words>235</Words>
  <Application>Microsoft Office PowerPoint</Application>
  <PresentationFormat>Širokoúhlá obrazovka</PresentationFormat>
  <Paragraphs>27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Motiv Office</vt:lpstr>
      <vt:lpstr>Duhový svět</vt:lpstr>
      <vt:lpstr>75 dětí (53 běžná třída + 22 třída s upraveným vzdělávacím programem), 16 zaměstnanců</vt:lpstr>
      <vt:lpstr>         ŠKOLNÍ VZDĚLNÍ VZDĚLÁVACÍ PROGRAM</vt:lpstr>
      <vt:lpstr>Prezentace aplikace PowerPoint</vt:lpstr>
      <vt:lpstr>Prezentace aplikace PowerPoint</vt:lpstr>
      <vt:lpstr>Prezentace aplikace PowerPoint</vt:lpstr>
      <vt:lpstr>Prezentace aplikace PowerPoint</vt:lpstr>
      <vt:lpstr>3. třída Lístečková – běžná…na cestě, ve školním roce 2023-2024 homogenní</vt:lpstr>
      <vt:lpstr>Prezentace aplikace PowerPoint</vt:lpstr>
      <vt:lpstr>…Picaroon v MŠ, sázení, ateliér, v zubní ordinaci, bruslení, lyžování, …</vt:lpstr>
      <vt:lpstr>Mini taneční - prodloužená</vt:lpstr>
      <vt:lpstr>Krásné Vánoce a šťastný nový rok 2024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Duhový svět</dc:title>
  <dc:creator>Tilcerová</dc:creator>
  <cp:lastModifiedBy>Tilcerová</cp:lastModifiedBy>
  <cp:revision>52</cp:revision>
  <dcterms:created xsi:type="dcterms:W3CDTF">2023-11-26T14:55:56Z</dcterms:created>
  <dcterms:modified xsi:type="dcterms:W3CDTF">2023-12-01T08:03:43Z</dcterms:modified>
</cp:coreProperties>
</file>